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E2CA48-E8C2-4805-837B-50F638C9F5CB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DAC35F-5B18-481F-A971-A3A8FA359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986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33388" y="1244600"/>
            <a:ext cx="5978525" cy="3363913"/>
          </a:xfrm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E2C2D89-7D21-481D-BE9A-41BAC16C2A9A}" type="slidenum">
              <a:rPr lang="en-IN" altLang="en-US">
                <a:solidFill>
                  <a:srgbClr val="000000"/>
                </a:solidFill>
              </a:rPr>
              <a:pPr/>
              <a:t>1</a:t>
            </a:fld>
            <a:endParaRPr lang="en-IN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20225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0D627-991F-4377-8E1B-E9E0E1EADBA9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1182F-1A75-4802-9BB2-980E5486B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597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0D627-991F-4377-8E1B-E9E0E1EADBA9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1182F-1A75-4802-9BB2-980E5486B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636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0D627-991F-4377-8E1B-E9E0E1EADBA9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1182F-1A75-4802-9BB2-980E5486B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695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0D627-991F-4377-8E1B-E9E0E1EADBA9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1182F-1A75-4802-9BB2-980E5486B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68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0D627-991F-4377-8E1B-E9E0E1EADBA9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1182F-1A75-4802-9BB2-980E5486B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22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0D627-991F-4377-8E1B-E9E0E1EADBA9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1182F-1A75-4802-9BB2-980E5486B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032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0D627-991F-4377-8E1B-E9E0E1EADBA9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1182F-1A75-4802-9BB2-980E5486B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592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0D627-991F-4377-8E1B-E9E0E1EADBA9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1182F-1A75-4802-9BB2-980E5486B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309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0D627-991F-4377-8E1B-E9E0E1EADBA9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1182F-1A75-4802-9BB2-980E5486B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834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0D627-991F-4377-8E1B-E9E0E1EADBA9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1182F-1A75-4802-9BB2-980E5486B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41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0D627-991F-4377-8E1B-E9E0E1EADBA9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1182F-1A75-4802-9BB2-980E5486B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494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C0D627-991F-4377-8E1B-E9E0E1EADBA9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A1182F-1A75-4802-9BB2-980E5486B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541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100" descr="C:\Users\prod108\Desktop\Photo April-2016 to June-2016\20160804_15293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24" t="4630" r="9143" b="24384"/>
          <a:stretch>
            <a:fillRect/>
          </a:stretch>
        </p:blipFill>
        <p:spPr bwMode="auto">
          <a:xfrm>
            <a:off x="4886962" y="1524002"/>
            <a:ext cx="1567603" cy="207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Picture 9" descr="advik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3637" y="195265"/>
            <a:ext cx="99568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Connector 10"/>
          <p:cNvCxnSpPr/>
          <p:nvPr/>
        </p:nvCxnSpPr>
        <p:spPr>
          <a:xfrm>
            <a:off x="1971040" y="6477000"/>
            <a:ext cx="82499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96" name="Rectangle 40"/>
          <p:cNvSpPr>
            <a:spLocks noChangeArrowheads="1"/>
          </p:cNvSpPr>
          <p:nvPr/>
        </p:nvSpPr>
        <p:spPr bwMode="auto">
          <a:xfrm>
            <a:off x="4820287" y="838200"/>
            <a:ext cx="5400675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>
              <a:defRPr/>
            </a:pPr>
            <a:r>
              <a:rPr 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IDEA </a:t>
            </a:r>
            <a:r>
              <a:rPr lang="en-US" sz="980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:- </a:t>
            </a:r>
            <a:r>
              <a:rPr lang="en-US" sz="980" dirty="0">
                <a:latin typeface="Calibri" pitchFamily="34" charset="0"/>
                <a:cs typeface="Arial" charset="0"/>
              </a:rPr>
              <a:t>Lay out Change. </a:t>
            </a:r>
          </a:p>
        </p:txBody>
      </p:sp>
      <p:sp>
        <p:nvSpPr>
          <p:cNvPr id="6150" name="Rectangle 2"/>
          <p:cNvSpPr>
            <a:spLocks noChangeArrowheads="1"/>
          </p:cNvSpPr>
          <p:nvPr/>
        </p:nvSpPr>
        <p:spPr bwMode="auto">
          <a:xfrm>
            <a:off x="1976969" y="152400"/>
            <a:ext cx="8243993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98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1" name="Rectangle 3"/>
          <p:cNvSpPr>
            <a:spLocks noChangeArrowheads="1"/>
          </p:cNvSpPr>
          <p:nvPr/>
        </p:nvSpPr>
        <p:spPr bwMode="auto">
          <a:xfrm>
            <a:off x="1976967" y="152400"/>
            <a:ext cx="135128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98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3328249" y="152400"/>
            <a:ext cx="1847639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KAIZEN NO :- </a:t>
            </a:r>
            <a:r>
              <a:rPr lang="en-US" sz="98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16</a:t>
            </a:r>
            <a:endParaRPr lang="en-US" sz="980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3328249" y="304800"/>
            <a:ext cx="1847639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TPM CIRCLE NAME: </a:t>
            </a:r>
            <a:r>
              <a:rPr lang="en-US" sz="980" dirty="0">
                <a:latin typeface="Calibri" pitchFamily="34" charset="0"/>
                <a:cs typeface="Calibri" pitchFamily="34" charset="0"/>
              </a:rPr>
              <a:t> Achiever</a:t>
            </a:r>
          </a:p>
        </p:txBody>
      </p:sp>
      <p:sp>
        <p:nvSpPr>
          <p:cNvPr id="21" name="Rectangle 6"/>
          <p:cNvSpPr>
            <a:spLocks noChangeArrowheads="1"/>
          </p:cNvSpPr>
          <p:nvPr/>
        </p:nvSpPr>
        <p:spPr bwMode="auto">
          <a:xfrm>
            <a:off x="3328249" y="457200"/>
            <a:ext cx="1847639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DEPT :- </a:t>
            </a:r>
            <a:r>
              <a:rPr lang="en-US" sz="98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MACHINE  SHOP</a:t>
            </a:r>
          </a:p>
        </p:txBody>
      </p:sp>
      <p:sp>
        <p:nvSpPr>
          <p:cNvPr id="22" name="Rectangle 7"/>
          <p:cNvSpPr>
            <a:spLocks noChangeArrowheads="1"/>
          </p:cNvSpPr>
          <p:nvPr/>
        </p:nvSpPr>
        <p:spPr bwMode="auto">
          <a:xfrm>
            <a:off x="1976967" y="609600"/>
            <a:ext cx="10668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CELL:-</a:t>
            </a:r>
            <a:r>
              <a:rPr lang="en-US" sz="980" b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 Oil Pump</a:t>
            </a:r>
            <a:r>
              <a:rPr lang="en-US" sz="98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23" name="Rectangle 8"/>
          <p:cNvSpPr>
            <a:spLocks noChangeArrowheads="1"/>
          </p:cNvSpPr>
          <p:nvPr/>
        </p:nvSpPr>
        <p:spPr bwMode="auto">
          <a:xfrm>
            <a:off x="3043769" y="609600"/>
            <a:ext cx="1776519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CELL NAME:- </a:t>
            </a:r>
            <a:r>
              <a:rPr lang="en-US" sz="98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A312 Body  </a:t>
            </a:r>
          </a:p>
        </p:txBody>
      </p:sp>
      <p:sp>
        <p:nvSpPr>
          <p:cNvPr id="24" name="Rectangle 9"/>
          <p:cNvSpPr>
            <a:spLocks noChangeArrowheads="1"/>
          </p:cNvSpPr>
          <p:nvPr/>
        </p:nvSpPr>
        <p:spPr bwMode="auto">
          <a:xfrm>
            <a:off x="5175885" y="152400"/>
            <a:ext cx="1136438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ACTIVITY</a:t>
            </a:r>
          </a:p>
        </p:txBody>
      </p:sp>
      <p:sp>
        <p:nvSpPr>
          <p:cNvPr id="25" name="Rectangle 10"/>
          <p:cNvSpPr>
            <a:spLocks noChangeArrowheads="1"/>
          </p:cNvSpPr>
          <p:nvPr/>
        </p:nvSpPr>
        <p:spPr bwMode="auto">
          <a:xfrm>
            <a:off x="5175885" y="304800"/>
            <a:ext cx="1136438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LOSS NO. / STEP</a:t>
            </a:r>
          </a:p>
        </p:txBody>
      </p:sp>
      <p:sp>
        <p:nvSpPr>
          <p:cNvPr id="26" name="Rectangle 11"/>
          <p:cNvSpPr>
            <a:spLocks noChangeArrowheads="1"/>
          </p:cNvSpPr>
          <p:nvPr/>
        </p:nvSpPr>
        <p:spPr bwMode="auto">
          <a:xfrm>
            <a:off x="5175885" y="457200"/>
            <a:ext cx="1136438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RESULT AREA</a:t>
            </a:r>
          </a:p>
        </p:txBody>
      </p:sp>
      <p:sp>
        <p:nvSpPr>
          <p:cNvPr id="27" name="Rectangle 12"/>
          <p:cNvSpPr>
            <a:spLocks noChangeArrowheads="1"/>
          </p:cNvSpPr>
          <p:nvPr/>
        </p:nvSpPr>
        <p:spPr bwMode="auto">
          <a:xfrm>
            <a:off x="4820288" y="609600"/>
            <a:ext cx="2912957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MACHINE / STAGE :-   </a:t>
            </a:r>
            <a:r>
              <a:rPr lang="en-US" sz="98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Brother Machine</a:t>
            </a:r>
          </a:p>
        </p:txBody>
      </p:sp>
      <p:sp>
        <p:nvSpPr>
          <p:cNvPr id="28" name="Rectangle 13"/>
          <p:cNvSpPr>
            <a:spLocks noChangeArrowheads="1"/>
          </p:cNvSpPr>
          <p:nvPr/>
        </p:nvSpPr>
        <p:spPr bwMode="auto">
          <a:xfrm>
            <a:off x="7733242" y="609600"/>
            <a:ext cx="2487718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OPERATION  </a:t>
            </a:r>
            <a:r>
              <a:rPr lang="en-US" sz="98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:-  Machining.</a:t>
            </a:r>
          </a:p>
        </p:txBody>
      </p:sp>
      <p:sp>
        <p:nvSpPr>
          <p:cNvPr id="6162" name="Rectangle 14"/>
          <p:cNvSpPr>
            <a:spLocks noChangeArrowheads="1"/>
          </p:cNvSpPr>
          <p:nvPr/>
        </p:nvSpPr>
        <p:spPr bwMode="auto">
          <a:xfrm>
            <a:off x="6312323" y="152400"/>
            <a:ext cx="284480" cy="152400"/>
          </a:xfrm>
          <a:prstGeom prst="rect">
            <a:avLst/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KK</a:t>
            </a:r>
          </a:p>
        </p:txBody>
      </p:sp>
      <p:sp>
        <p:nvSpPr>
          <p:cNvPr id="6163" name="Rectangle 15"/>
          <p:cNvSpPr>
            <a:spLocks noChangeArrowheads="1"/>
          </p:cNvSpPr>
          <p:nvPr/>
        </p:nvSpPr>
        <p:spPr bwMode="auto">
          <a:xfrm>
            <a:off x="8586682" y="152400"/>
            <a:ext cx="1634278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98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260" name="WordArt 16"/>
          <p:cNvSpPr>
            <a:spLocks noChangeArrowheads="1" noChangeShapeType="1" noTextEdit="1"/>
          </p:cNvSpPr>
          <p:nvPr/>
        </p:nvSpPr>
        <p:spPr bwMode="auto">
          <a:xfrm>
            <a:off x="8657802" y="228602"/>
            <a:ext cx="1492038" cy="2714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98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1F497D"/>
                </a:solidFill>
                <a:latin typeface="Calibri" panose="020F0502020204030204" pitchFamily="34" charset="0"/>
              </a:rPr>
              <a:t>KAIZEN  IDEA SHEET</a:t>
            </a:r>
          </a:p>
        </p:txBody>
      </p:sp>
      <p:sp>
        <p:nvSpPr>
          <p:cNvPr id="6165" name="Rectangle 17"/>
          <p:cNvSpPr>
            <a:spLocks noChangeArrowheads="1"/>
          </p:cNvSpPr>
          <p:nvPr/>
        </p:nvSpPr>
        <p:spPr bwMode="auto">
          <a:xfrm>
            <a:off x="6596803" y="152400"/>
            <a:ext cx="28448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QM</a:t>
            </a:r>
          </a:p>
        </p:txBody>
      </p:sp>
      <p:sp>
        <p:nvSpPr>
          <p:cNvPr id="6166" name="Rectangle 18"/>
          <p:cNvSpPr>
            <a:spLocks noChangeArrowheads="1"/>
          </p:cNvSpPr>
          <p:nvPr/>
        </p:nvSpPr>
        <p:spPr bwMode="auto">
          <a:xfrm>
            <a:off x="6881283" y="152400"/>
            <a:ext cx="28448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PM</a:t>
            </a:r>
          </a:p>
        </p:txBody>
      </p:sp>
      <p:sp>
        <p:nvSpPr>
          <p:cNvPr id="6167" name="Rectangle 19"/>
          <p:cNvSpPr>
            <a:spLocks noChangeArrowheads="1"/>
          </p:cNvSpPr>
          <p:nvPr/>
        </p:nvSpPr>
        <p:spPr bwMode="auto">
          <a:xfrm>
            <a:off x="7165766" y="152400"/>
            <a:ext cx="282999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JH</a:t>
            </a:r>
          </a:p>
        </p:txBody>
      </p:sp>
      <p:sp>
        <p:nvSpPr>
          <p:cNvPr id="6168" name="Rectangle 20"/>
          <p:cNvSpPr>
            <a:spLocks noChangeArrowheads="1"/>
          </p:cNvSpPr>
          <p:nvPr/>
        </p:nvSpPr>
        <p:spPr bwMode="auto">
          <a:xfrm>
            <a:off x="7448762" y="152400"/>
            <a:ext cx="28448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SHE</a:t>
            </a:r>
          </a:p>
        </p:txBody>
      </p:sp>
      <p:sp>
        <p:nvSpPr>
          <p:cNvPr id="6169" name="Rectangle 21"/>
          <p:cNvSpPr>
            <a:spLocks noChangeArrowheads="1"/>
          </p:cNvSpPr>
          <p:nvPr/>
        </p:nvSpPr>
        <p:spPr bwMode="auto">
          <a:xfrm>
            <a:off x="7733242" y="152400"/>
            <a:ext cx="28448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OT</a:t>
            </a:r>
          </a:p>
        </p:txBody>
      </p:sp>
      <p:sp>
        <p:nvSpPr>
          <p:cNvPr id="6170" name="Rectangle 22"/>
          <p:cNvSpPr>
            <a:spLocks noChangeArrowheads="1"/>
          </p:cNvSpPr>
          <p:nvPr/>
        </p:nvSpPr>
        <p:spPr bwMode="auto">
          <a:xfrm>
            <a:off x="8017722" y="152400"/>
            <a:ext cx="28448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DM</a:t>
            </a:r>
          </a:p>
        </p:txBody>
      </p:sp>
      <p:sp>
        <p:nvSpPr>
          <p:cNvPr id="6171" name="Rectangle 23"/>
          <p:cNvSpPr>
            <a:spLocks noChangeArrowheads="1"/>
          </p:cNvSpPr>
          <p:nvPr/>
        </p:nvSpPr>
        <p:spPr bwMode="auto">
          <a:xfrm>
            <a:off x="8302202" y="152400"/>
            <a:ext cx="28448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E&amp;T</a:t>
            </a:r>
          </a:p>
        </p:txBody>
      </p:sp>
      <p:sp>
        <p:nvSpPr>
          <p:cNvPr id="6172" name="Rectangle 24"/>
          <p:cNvSpPr>
            <a:spLocks noChangeArrowheads="1"/>
          </p:cNvSpPr>
          <p:nvPr/>
        </p:nvSpPr>
        <p:spPr bwMode="auto">
          <a:xfrm>
            <a:off x="6312323" y="304800"/>
            <a:ext cx="28448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98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3" name="Rectangle 25"/>
          <p:cNvSpPr>
            <a:spLocks noChangeArrowheads="1"/>
          </p:cNvSpPr>
          <p:nvPr/>
        </p:nvSpPr>
        <p:spPr bwMode="auto">
          <a:xfrm>
            <a:off x="6596803" y="304800"/>
            <a:ext cx="28448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98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4" name="Rectangle 26"/>
          <p:cNvSpPr>
            <a:spLocks noChangeArrowheads="1"/>
          </p:cNvSpPr>
          <p:nvPr/>
        </p:nvSpPr>
        <p:spPr bwMode="auto">
          <a:xfrm>
            <a:off x="6881283" y="304800"/>
            <a:ext cx="28448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98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5" name="Rectangle 27"/>
          <p:cNvSpPr>
            <a:spLocks noChangeArrowheads="1"/>
          </p:cNvSpPr>
          <p:nvPr/>
        </p:nvSpPr>
        <p:spPr bwMode="auto">
          <a:xfrm>
            <a:off x="7165766" y="304800"/>
            <a:ext cx="282999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98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6" name="Rectangle 28"/>
          <p:cNvSpPr>
            <a:spLocks noChangeArrowheads="1"/>
          </p:cNvSpPr>
          <p:nvPr/>
        </p:nvSpPr>
        <p:spPr bwMode="auto">
          <a:xfrm>
            <a:off x="7448762" y="304800"/>
            <a:ext cx="28448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98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7" name="Rectangle 29"/>
          <p:cNvSpPr>
            <a:spLocks noChangeArrowheads="1"/>
          </p:cNvSpPr>
          <p:nvPr/>
        </p:nvSpPr>
        <p:spPr bwMode="auto">
          <a:xfrm>
            <a:off x="7733242" y="304800"/>
            <a:ext cx="28448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98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8" name="Rectangle 30"/>
          <p:cNvSpPr>
            <a:spLocks noChangeArrowheads="1"/>
          </p:cNvSpPr>
          <p:nvPr/>
        </p:nvSpPr>
        <p:spPr bwMode="auto">
          <a:xfrm>
            <a:off x="8017722" y="304800"/>
            <a:ext cx="28448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98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9" name="Rectangle 31"/>
          <p:cNvSpPr>
            <a:spLocks noChangeArrowheads="1"/>
          </p:cNvSpPr>
          <p:nvPr/>
        </p:nvSpPr>
        <p:spPr bwMode="auto">
          <a:xfrm>
            <a:off x="8302202" y="304800"/>
            <a:ext cx="28448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98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80" name="Rectangle 32"/>
          <p:cNvSpPr>
            <a:spLocks noChangeArrowheads="1"/>
          </p:cNvSpPr>
          <p:nvPr/>
        </p:nvSpPr>
        <p:spPr bwMode="auto">
          <a:xfrm>
            <a:off x="6312323" y="457200"/>
            <a:ext cx="284480" cy="152400"/>
          </a:xfrm>
          <a:prstGeom prst="rect">
            <a:avLst/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</a:t>
            </a:r>
          </a:p>
        </p:txBody>
      </p:sp>
      <p:sp>
        <p:nvSpPr>
          <p:cNvPr id="6181" name="Rectangle 33"/>
          <p:cNvSpPr>
            <a:spLocks noChangeArrowheads="1"/>
          </p:cNvSpPr>
          <p:nvPr/>
        </p:nvSpPr>
        <p:spPr bwMode="auto">
          <a:xfrm>
            <a:off x="6596803" y="457200"/>
            <a:ext cx="28448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Q</a:t>
            </a:r>
          </a:p>
        </p:txBody>
      </p:sp>
      <p:sp>
        <p:nvSpPr>
          <p:cNvPr id="6182" name="Rectangle 34"/>
          <p:cNvSpPr>
            <a:spLocks noChangeArrowheads="1"/>
          </p:cNvSpPr>
          <p:nvPr/>
        </p:nvSpPr>
        <p:spPr bwMode="auto">
          <a:xfrm>
            <a:off x="6881286" y="457200"/>
            <a:ext cx="567479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A,B,C</a:t>
            </a:r>
          </a:p>
        </p:txBody>
      </p:sp>
      <p:sp>
        <p:nvSpPr>
          <p:cNvPr id="6183" name="Rectangle 35"/>
          <p:cNvSpPr>
            <a:spLocks noChangeArrowheads="1"/>
          </p:cNvSpPr>
          <p:nvPr/>
        </p:nvSpPr>
        <p:spPr bwMode="auto">
          <a:xfrm>
            <a:off x="7448762" y="457200"/>
            <a:ext cx="28448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C</a:t>
            </a:r>
          </a:p>
        </p:txBody>
      </p:sp>
      <p:sp>
        <p:nvSpPr>
          <p:cNvPr id="6184" name="Rectangle 36"/>
          <p:cNvSpPr>
            <a:spLocks noChangeArrowheads="1"/>
          </p:cNvSpPr>
          <p:nvPr/>
        </p:nvSpPr>
        <p:spPr bwMode="auto">
          <a:xfrm>
            <a:off x="7733242" y="457200"/>
            <a:ext cx="28448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</a:t>
            </a:r>
          </a:p>
        </p:txBody>
      </p:sp>
      <p:sp>
        <p:nvSpPr>
          <p:cNvPr id="6185" name="Rectangle 37"/>
          <p:cNvSpPr>
            <a:spLocks noChangeArrowheads="1"/>
          </p:cNvSpPr>
          <p:nvPr/>
        </p:nvSpPr>
        <p:spPr bwMode="auto">
          <a:xfrm>
            <a:off x="8017722" y="457200"/>
            <a:ext cx="28448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</a:t>
            </a:r>
          </a:p>
        </p:txBody>
      </p:sp>
      <p:sp>
        <p:nvSpPr>
          <p:cNvPr id="6186" name="Rectangle 38"/>
          <p:cNvSpPr>
            <a:spLocks noChangeArrowheads="1"/>
          </p:cNvSpPr>
          <p:nvPr/>
        </p:nvSpPr>
        <p:spPr bwMode="auto">
          <a:xfrm>
            <a:off x="8302202" y="457200"/>
            <a:ext cx="28448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</a:t>
            </a:r>
          </a:p>
        </p:txBody>
      </p:sp>
      <p:sp>
        <p:nvSpPr>
          <p:cNvPr id="1067" name="Rectangle 39"/>
          <p:cNvSpPr>
            <a:spLocks noChangeArrowheads="1"/>
          </p:cNvSpPr>
          <p:nvPr/>
        </p:nvSpPr>
        <p:spPr bwMode="auto">
          <a:xfrm>
            <a:off x="1976969" y="838200"/>
            <a:ext cx="2843319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altLang="en-US" sz="98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KAIZEN THEME </a:t>
            </a:r>
            <a:r>
              <a:rPr lang="en-US" altLang="en-US" sz="84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:  </a:t>
            </a:r>
            <a:r>
              <a:rPr lang="en-US" altLang="en-US" sz="980" dirty="0">
                <a:latin typeface="Calibri" pitchFamily="34" charset="0"/>
                <a:cs typeface="Arial" charset="0"/>
              </a:rPr>
              <a:t>To Reduce Manpower.</a:t>
            </a:r>
          </a:p>
          <a:p>
            <a:pPr>
              <a:defRPr/>
            </a:pPr>
            <a:endParaRPr lang="en-US" altLang="en-US" sz="980" dirty="0">
              <a:latin typeface="Calibri" pitchFamily="34" charset="0"/>
              <a:cs typeface="Arial" charset="0"/>
            </a:endParaRPr>
          </a:p>
          <a:p>
            <a:pPr>
              <a:defRPr/>
            </a:pPr>
            <a:endParaRPr lang="en-US" altLang="en-US" sz="980" dirty="0">
              <a:latin typeface="Calibri" pitchFamily="34" charset="0"/>
              <a:cs typeface="Arial" charset="0"/>
            </a:endParaRPr>
          </a:p>
          <a:p>
            <a:pPr>
              <a:defRPr/>
            </a:pPr>
            <a:r>
              <a:rPr lang="en-US" altLang="en-US" sz="980" dirty="0">
                <a:latin typeface="Calibri" pitchFamily="34" charset="0"/>
                <a:cs typeface="Arial" charset="0"/>
              </a:rPr>
              <a:t> </a:t>
            </a:r>
          </a:p>
        </p:txBody>
      </p:sp>
      <p:sp>
        <p:nvSpPr>
          <p:cNvPr id="1068" name="Rectangle 41"/>
          <p:cNvSpPr>
            <a:spLocks noChangeArrowheads="1"/>
          </p:cNvSpPr>
          <p:nvPr/>
        </p:nvSpPr>
        <p:spPr bwMode="auto">
          <a:xfrm>
            <a:off x="1979932" y="1238252"/>
            <a:ext cx="2824057" cy="8032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en-US" altLang="en-US" sz="980" b="1" dirty="0">
              <a:solidFill>
                <a:srgbClr val="0033CC"/>
              </a:solidFill>
              <a:latin typeface="Calibri" pitchFamily="34" charset="0"/>
              <a:cs typeface="Arial" charset="0"/>
            </a:endParaRPr>
          </a:p>
          <a:p>
            <a:pPr>
              <a:defRPr/>
            </a:pPr>
            <a:endParaRPr lang="en-US" altLang="en-US" sz="980" b="1" dirty="0">
              <a:solidFill>
                <a:srgbClr val="0033CC"/>
              </a:solidFill>
              <a:latin typeface="Calibri" pitchFamily="34" charset="0"/>
              <a:cs typeface="Arial" charset="0"/>
            </a:endParaRPr>
          </a:p>
          <a:p>
            <a:pPr>
              <a:defRPr/>
            </a:pPr>
            <a:r>
              <a:rPr lang="en-US" altLang="en-US" sz="980" b="1" dirty="0">
                <a:solidFill>
                  <a:srgbClr val="0033CC"/>
                </a:solidFill>
                <a:latin typeface="Calibri" pitchFamily="34" charset="0"/>
                <a:cs typeface="Arial" charset="0"/>
              </a:rPr>
              <a:t>Problem / Present Status :-</a:t>
            </a:r>
          </a:p>
          <a:p>
            <a:pPr>
              <a:defRPr/>
            </a:pPr>
            <a:r>
              <a:rPr lang="en-US" altLang="en-US" sz="980" dirty="0">
                <a:latin typeface="Calibri" pitchFamily="34" charset="0"/>
                <a:cs typeface="Arial" charset="0"/>
              </a:rPr>
              <a:t>In Present Lay Out Low Cycle time Product Brt Machine Available in front of High Cycle time Product FRD Machine due to this we required 2 separate operator for Machine. </a:t>
            </a:r>
            <a:r>
              <a:rPr lang="en-US" altLang="en-US" sz="980" b="1" dirty="0">
                <a:solidFill>
                  <a:srgbClr val="0033CC"/>
                </a:solidFill>
                <a:latin typeface="Calibri" pitchFamily="34" charset="0"/>
                <a:cs typeface="Arial" charset="0"/>
              </a:rPr>
              <a:t> </a:t>
            </a:r>
          </a:p>
          <a:p>
            <a:pPr>
              <a:defRPr/>
            </a:pPr>
            <a:endParaRPr lang="en-US" altLang="en-US" sz="980" b="1" dirty="0">
              <a:solidFill>
                <a:srgbClr val="0033CC"/>
              </a:solidFill>
              <a:latin typeface="Calibri" pitchFamily="34" charset="0"/>
              <a:cs typeface="Arial" charset="0"/>
            </a:endParaRPr>
          </a:p>
          <a:p>
            <a:pPr>
              <a:defRPr/>
            </a:pPr>
            <a:endParaRPr lang="en-US" altLang="en-US" sz="1120" dirty="0">
              <a:latin typeface="Calibri" pitchFamily="34" charset="0"/>
              <a:cs typeface="Arial" charset="0"/>
            </a:endParaRPr>
          </a:p>
        </p:txBody>
      </p:sp>
      <p:sp>
        <p:nvSpPr>
          <p:cNvPr id="8236" name="Rectangle 43"/>
          <p:cNvSpPr>
            <a:spLocks noChangeArrowheads="1"/>
          </p:cNvSpPr>
          <p:nvPr/>
        </p:nvSpPr>
        <p:spPr bwMode="auto">
          <a:xfrm>
            <a:off x="4815841" y="1143000"/>
            <a:ext cx="3055197" cy="2514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COUNTERMEASURE </a:t>
            </a:r>
            <a:r>
              <a:rPr lang="en-US" sz="980" b="1" dirty="0">
                <a:latin typeface="Calibri" pitchFamily="34" charset="0"/>
                <a:cs typeface="Calibri" pitchFamily="34" charset="0"/>
              </a:rPr>
              <a:t>:- </a:t>
            </a:r>
            <a:r>
              <a:rPr lang="en-US" sz="980" dirty="0">
                <a:latin typeface="Calibri" pitchFamily="34" charset="0"/>
                <a:cs typeface="Arial" charset="0"/>
              </a:rPr>
              <a:t>High Cycle time Product Machine Arrange in one Area (Location).</a:t>
            </a:r>
          </a:p>
        </p:txBody>
      </p:sp>
      <p:sp>
        <p:nvSpPr>
          <p:cNvPr id="58" name="Rectangle 44"/>
          <p:cNvSpPr>
            <a:spLocks noChangeArrowheads="1"/>
          </p:cNvSpPr>
          <p:nvPr/>
        </p:nvSpPr>
        <p:spPr bwMode="auto">
          <a:xfrm>
            <a:off x="7875482" y="1143000"/>
            <a:ext cx="120904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BENCHMARK</a:t>
            </a:r>
          </a:p>
        </p:txBody>
      </p:sp>
      <p:sp>
        <p:nvSpPr>
          <p:cNvPr id="59" name="Rectangle 45"/>
          <p:cNvSpPr>
            <a:spLocks noChangeArrowheads="1"/>
          </p:cNvSpPr>
          <p:nvPr/>
        </p:nvSpPr>
        <p:spPr bwMode="auto">
          <a:xfrm>
            <a:off x="7875482" y="1295400"/>
            <a:ext cx="120904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TARGET</a:t>
            </a:r>
          </a:p>
        </p:txBody>
      </p:sp>
      <p:sp>
        <p:nvSpPr>
          <p:cNvPr id="60" name="Rectangle 46"/>
          <p:cNvSpPr>
            <a:spLocks noChangeArrowheads="1"/>
          </p:cNvSpPr>
          <p:nvPr/>
        </p:nvSpPr>
        <p:spPr bwMode="auto">
          <a:xfrm>
            <a:off x="7875482" y="1447800"/>
            <a:ext cx="120904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KAIZEN START</a:t>
            </a:r>
          </a:p>
        </p:txBody>
      </p:sp>
      <p:sp>
        <p:nvSpPr>
          <p:cNvPr id="10289" name="Rectangle 48"/>
          <p:cNvSpPr>
            <a:spLocks noChangeArrowheads="1"/>
          </p:cNvSpPr>
          <p:nvPr/>
        </p:nvSpPr>
        <p:spPr bwMode="auto">
          <a:xfrm>
            <a:off x="9084522" y="1143000"/>
            <a:ext cx="1136438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840">
                <a:solidFill>
                  <a:srgbClr val="000000"/>
                </a:solidFill>
                <a:latin typeface="Calibri" panose="020F0502020204030204" pitchFamily="34" charset="0"/>
              </a:rPr>
              <a:t>2operator for 2machine</a:t>
            </a:r>
          </a:p>
        </p:txBody>
      </p:sp>
      <p:sp>
        <p:nvSpPr>
          <p:cNvPr id="63" name="Rectangle 49"/>
          <p:cNvSpPr>
            <a:spLocks noChangeArrowheads="1"/>
          </p:cNvSpPr>
          <p:nvPr/>
        </p:nvSpPr>
        <p:spPr bwMode="auto">
          <a:xfrm>
            <a:off x="9084522" y="1295400"/>
            <a:ext cx="1136438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sz="98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4" name="Rectangle 50"/>
          <p:cNvSpPr>
            <a:spLocks noChangeArrowheads="1"/>
          </p:cNvSpPr>
          <p:nvPr/>
        </p:nvSpPr>
        <p:spPr bwMode="auto">
          <a:xfrm>
            <a:off x="9084522" y="1447800"/>
            <a:ext cx="1136438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98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10.05.2016</a:t>
            </a:r>
          </a:p>
        </p:txBody>
      </p:sp>
      <p:sp>
        <p:nvSpPr>
          <p:cNvPr id="65" name="Rectangle 51"/>
          <p:cNvSpPr>
            <a:spLocks noChangeArrowheads="1"/>
          </p:cNvSpPr>
          <p:nvPr/>
        </p:nvSpPr>
        <p:spPr bwMode="auto">
          <a:xfrm>
            <a:off x="9084522" y="1752600"/>
            <a:ext cx="1136438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98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15.05.2016</a:t>
            </a:r>
          </a:p>
        </p:txBody>
      </p:sp>
      <p:sp>
        <p:nvSpPr>
          <p:cNvPr id="6198" name="Rectangle 52"/>
          <p:cNvSpPr>
            <a:spLocks noChangeArrowheads="1"/>
          </p:cNvSpPr>
          <p:nvPr/>
        </p:nvSpPr>
        <p:spPr bwMode="auto">
          <a:xfrm>
            <a:off x="7875482" y="1905000"/>
            <a:ext cx="2345478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980" b="1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r>
              <a:rPr lang="en-US" alt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TEAM MEMBERS  :</a:t>
            </a:r>
          </a:p>
          <a:p>
            <a:pPr>
              <a:defRPr/>
            </a:pPr>
            <a:r>
              <a:rPr lang="en-US" altLang="en-US" sz="980" b="1" dirty="0">
                <a:latin typeface="Calibri" pitchFamily="34" charset="0"/>
                <a:cs typeface="Calibri" pitchFamily="34" charset="0"/>
              </a:rPr>
              <a:t>Umesh Pimple,  Dilip Phapale , Sachin C.</a:t>
            </a:r>
            <a:br>
              <a:rPr lang="en-US" altLang="en-US" sz="980" b="1" dirty="0">
                <a:latin typeface="Calibri" pitchFamily="34" charset="0"/>
                <a:cs typeface="Calibri" pitchFamily="34" charset="0"/>
              </a:rPr>
            </a:br>
            <a:endParaRPr lang="en-US" altLang="en-US" sz="98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8" name="Rectangle 57"/>
          <p:cNvSpPr>
            <a:spLocks noChangeArrowheads="1"/>
          </p:cNvSpPr>
          <p:nvPr/>
        </p:nvSpPr>
        <p:spPr bwMode="auto">
          <a:xfrm>
            <a:off x="7875482" y="2738439"/>
            <a:ext cx="2345478" cy="5381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en-US" altLang="en-US" sz="980" b="1" dirty="0">
                <a:latin typeface="Calibri" pitchFamily="34" charset="0"/>
                <a:cs typeface="Calibri" pitchFamily="34" charset="0"/>
              </a:rPr>
              <a:t>1)Increases productivity man/day</a:t>
            </a:r>
          </a:p>
          <a:p>
            <a:pPr>
              <a:spcBef>
                <a:spcPct val="20000"/>
              </a:spcBef>
              <a:defRPr/>
            </a:pPr>
            <a:r>
              <a:rPr lang="en-US" altLang="en-US" sz="980" b="1" dirty="0">
                <a:latin typeface="Calibri" pitchFamily="34" charset="0"/>
                <a:cs typeface="Calibri" pitchFamily="34" charset="0"/>
              </a:rPr>
              <a:t>2)Manpower </a:t>
            </a:r>
            <a:r>
              <a:rPr lang="en-US" altLang="en-US" sz="980" b="1" dirty="0">
                <a:latin typeface="Calibri" pitchFamily="34" charset="0"/>
                <a:cs typeface="Calibri" pitchFamily="34" charset="0"/>
              </a:rPr>
              <a:t>Cost </a:t>
            </a:r>
            <a:r>
              <a:rPr lang="en-US" altLang="en-US" sz="980" b="1" dirty="0">
                <a:latin typeface="Calibri" pitchFamily="34" charset="0"/>
                <a:cs typeface="Calibri" pitchFamily="34" charset="0"/>
              </a:rPr>
              <a:t>save 1/shift </a:t>
            </a:r>
            <a:endParaRPr lang="en-US" altLang="en-US" sz="98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01" name="Rectangle 59"/>
          <p:cNvSpPr>
            <a:spLocks noChangeArrowheads="1"/>
          </p:cNvSpPr>
          <p:nvPr/>
        </p:nvSpPr>
        <p:spPr bwMode="auto">
          <a:xfrm>
            <a:off x="1971042" y="6030915"/>
            <a:ext cx="2843319" cy="2301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980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MANAGER’S SIGN :-  </a:t>
            </a:r>
            <a:r>
              <a:rPr lang="en-US" altLang="en-US" sz="980" dirty="0">
                <a:latin typeface="Calibri" pitchFamily="34" charset="0"/>
                <a:cs typeface="Arial" charset="0"/>
              </a:rPr>
              <a:t>D. Y. Pawar</a:t>
            </a:r>
          </a:p>
        </p:txBody>
      </p:sp>
      <p:sp>
        <p:nvSpPr>
          <p:cNvPr id="6202" name="Rectangle 60"/>
          <p:cNvSpPr>
            <a:spLocks noChangeArrowheads="1"/>
          </p:cNvSpPr>
          <p:nvPr/>
        </p:nvSpPr>
        <p:spPr bwMode="auto">
          <a:xfrm>
            <a:off x="1981413" y="5791200"/>
            <a:ext cx="285369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98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REGISTERED BY </a:t>
            </a:r>
            <a:r>
              <a:rPr lang="en-US" altLang="en-US" sz="980" dirty="0">
                <a:latin typeface="Calibri" pitchFamily="34" charset="0"/>
                <a:cs typeface="Calibri" pitchFamily="34" charset="0"/>
              </a:rPr>
              <a:t>:-  Umesh Pimple</a:t>
            </a:r>
          </a:p>
          <a:p>
            <a:pPr>
              <a:defRPr/>
            </a:pPr>
            <a:endParaRPr lang="en-US" altLang="en-US" sz="980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03" name="Rectangle 61"/>
          <p:cNvSpPr>
            <a:spLocks noChangeArrowheads="1"/>
          </p:cNvSpPr>
          <p:nvPr/>
        </p:nvSpPr>
        <p:spPr bwMode="auto">
          <a:xfrm>
            <a:off x="1971042" y="5562600"/>
            <a:ext cx="2843319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98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REGISTRATION NO. &amp; DATE : </a:t>
            </a:r>
            <a:r>
              <a:rPr lang="en-US" altLang="en-US" sz="980" b="1" dirty="0">
                <a:latin typeface="Calibri" pitchFamily="34" charset="0"/>
                <a:cs typeface="Calibri" pitchFamily="34" charset="0"/>
              </a:rPr>
              <a:t>15.05.2016</a:t>
            </a:r>
          </a:p>
        </p:txBody>
      </p:sp>
      <p:sp>
        <p:nvSpPr>
          <p:cNvPr id="1084" name="Rectangle 62"/>
          <p:cNvSpPr>
            <a:spLocks noChangeArrowheads="1"/>
          </p:cNvSpPr>
          <p:nvPr/>
        </p:nvSpPr>
        <p:spPr bwMode="auto">
          <a:xfrm>
            <a:off x="1976968" y="3581400"/>
            <a:ext cx="2838873" cy="137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98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WHY - WHY ANALYSIS :-</a:t>
            </a:r>
            <a:r>
              <a:rPr lang="en-US" altLang="en-US" sz="980" b="1" dirty="0">
                <a:solidFill>
                  <a:srgbClr val="0000FF"/>
                </a:solidFill>
                <a:latin typeface="Calibri" pitchFamily="34" charset="0"/>
                <a:cs typeface="Arial" charset="0"/>
              </a:rPr>
              <a:t> </a:t>
            </a:r>
          </a:p>
          <a:p>
            <a:pPr>
              <a:defRPr/>
            </a:pPr>
            <a:r>
              <a:rPr lang="en-US" altLang="en-US" sz="980" b="1" dirty="0">
                <a:solidFill>
                  <a:srgbClr val="0000FF"/>
                </a:solidFill>
                <a:latin typeface="Calibri" pitchFamily="34" charset="0"/>
                <a:cs typeface="Arial" charset="0"/>
              </a:rPr>
              <a:t>Why1</a:t>
            </a:r>
            <a:r>
              <a:rPr lang="en-US" sz="98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 </a:t>
            </a:r>
            <a:r>
              <a:rPr lang="en-US" sz="980" b="1" dirty="0">
                <a:solidFill>
                  <a:srgbClr val="0033CC"/>
                </a:solidFill>
                <a:latin typeface="Calibri" pitchFamily="34" charset="0"/>
                <a:cs typeface="Arial" charset="0"/>
              </a:rPr>
              <a:t>:- </a:t>
            </a:r>
            <a:r>
              <a:rPr lang="en-US" sz="980" dirty="0">
                <a:latin typeface="Calibri" pitchFamily="34" charset="0"/>
                <a:cs typeface="Arial" charset="0"/>
              </a:rPr>
              <a:t>S</a:t>
            </a:r>
            <a:r>
              <a:rPr lang="en-US" altLang="en-US" sz="980" dirty="0">
                <a:latin typeface="Calibri" pitchFamily="34" charset="0"/>
                <a:cs typeface="Arial" charset="0"/>
              </a:rPr>
              <a:t>eparate operator for Separate Machine. </a:t>
            </a:r>
          </a:p>
          <a:p>
            <a:pPr>
              <a:defRPr/>
            </a:pPr>
            <a:endParaRPr lang="en-US" altLang="en-US" sz="980" b="1" dirty="0">
              <a:solidFill>
                <a:srgbClr val="0000FF"/>
              </a:solidFill>
              <a:latin typeface="Calibri" pitchFamily="34" charset="0"/>
              <a:cs typeface="Arial" charset="0"/>
            </a:endParaRPr>
          </a:p>
          <a:p>
            <a:pPr>
              <a:defRPr/>
            </a:pPr>
            <a:r>
              <a:rPr lang="en-US" altLang="en-US" sz="980" b="1" dirty="0">
                <a:solidFill>
                  <a:srgbClr val="0000FF"/>
                </a:solidFill>
                <a:latin typeface="Calibri" pitchFamily="34" charset="0"/>
                <a:cs typeface="Arial" charset="0"/>
              </a:rPr>
              <a:t>Why2</a:t>
            </a:r>
            <a:r>
              <a:rPr lang="en-US" sz="98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 </a:t>
            </a:r>
            <a:r>
              <a:rPr lang="en-US" sz="980" b="1" dirty="0">
                <a:solidFill>
                  <a:srgbClr val="0033CC"/>
                </a:solidFill>
                <a:latin typeface="Calibri" pitchFamily="34" charset="0"/>
                <a:cs typeface="Arial" charset="0"/>
              </a:rPr>
              <a:t>:- </a:t>
            </a:r>
            <a:r>
              <a:rPr lang="en-US" sz="980" dirty="0">
                <a:latin typeface="Calibri" pitchFamily="34" charset="0"/>
                <a:cs typeface="Arial" charset="0"/>
              </a:rPr>
              <a:t>Operator Unable to Run Both Machine</a:t>
            </a:r>
            <a:r>
              <a:rPr lang="en-US" altLang="en-US" sz="980" dirty="0">
                <a:latin typeface="Calibri" pitchFamily="34" charset="0"/>
                <a:cs typeface="Arial" charset="0"/>
              </a:rPr>
              <a:t>. </a:t>
            </a:r>
          </a:p>
          <a:p>
            <a:pPr>
              <a:defRPr/>
            </a:pPr>
            <a:endParaRPr lang="en-US" sz="980" b="1" dirty="0">
              <a:solidFill>
                <a:srgbClr val="0000FF"/>
              </a:solidFill>
              <a:latin typeface="Calibri" pitchFamily="34" charset="0"/>
              <a:cs typeface="Arial" charset="0"/>
            </a:endParaRPr>
          </a:p>
          <a:p>
            <a:pPr>
              <a:defRPr/>
            </a:pPr>
            <a:r>
              <a:rPr lang="en-US" sz="980" b="1" dirty="0">
                <a:solidFill>
                  <a:srgbClr val="0000FF"/>
                </a:solidFill>
                <a:latin typeface="Calibri" pitchFamily="34" charset="0"/>
                <a:cs typeface="Arial" charset="0"/>
              </a:rPr>
              <a:t>Why3 :-  </a:t>
            </a:r>
            <a:r>
              <a:rPr lang="en-US" sz="980" dirty="0">
                <a:latin typeface="Calibri" pitchFamily="34" charset="0"/>
                <a:cs typeface="Arial" charset="0"/>
              </a:rPr>
              <a:t>Low  &amp; High combination cycle time Product machine Arrangement in Lay Out.</a:t>
            </a:r>
          </a:p>
        </p:txBody>
      </p:sp>
      <p:sp>
        <p:nvSpPr>
          <p:cNvPr id="6205" name="Rectangle 63"/>
          <p:cNvSpPr>
            <a:spLocks noChangeArrowheads="1"/>
          </p:cNvSpPr>
          <p:nvPr/>
        </p:nvSpPr>
        <p:spPr bwMode="auto">
          <a:xfrm>
            <a:off x="4820288" y="3651252"/>
            <a:ext cx="3055197" cy="28241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98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RESULT :-</a:t>
            </a:r>
            <a:endParaRPr lang="en-US" altLang="en-US" sz="980" b="1" dirty="0"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altLang="en-US" sz="980" b="1" dirty="0"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r>
              <a:rPr lang="en-US" altLang="en-US" sz="980" b="1" dirty="0">
                <a:latin typeface="Calibri" pitchFamily="34" charset="0"/>
                <a:cs typeface="Calibri" pitchFamily="34" charset="0"/>
              </a:rPr>
              <a:t>1) Manpower Saving  1/Shift.</a:t>
            </a:r>
          </a:p>
          <a:p>
            <a:pPr>
              <a:defRPr/>
            </a:pPr>
            <a:r>
              <a:rPr lang="en-US" altLang="en-US" sz="980" b="1" dirty="0">
                <a:latin typeface="Calibri" pitchFamily="34" charset="0"/>
                <a:cs typeface="Calibri" pitchFamily="34" charset="0"/>
              </a:rPr>
              <a:t>2) Manpower Cost Reduction.</a:t>
            </a:r>
          </a:p>
        </p:txBody>
      </p:sp>
      <p:sp>
        <p:nvSpPr>
          <p:cNvPr id="10300" name="Rectangle 66"/>
          <p:cNvSpPr>
            <a:spLocks noChangeArrowheads="1"/>
          </p:cNvSpPr>
          <p:nvPr/>
        </p:nvSpPr>
        <p:spPr bwMode="auto">
          <a:xfrm>
            <a:off x="7875482" y="5637213"/>
            <a:ext cx="2345478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933" b="1">
                <a:solidFill>
                  <a:srgbClr val="0000CC"/>
                </a:solidFill>
                <a:latin typeface="Calibri" panose="020F0502020204030204" pitchFamily="34" charset="0"/>
              </a:rPr>
              <a:t>SCOPE &amp; PLAN FOR HORIZONTAL DEPLOYMENT</a:t>
            </a:r>
          </a:p>
        </p:txBody>
      </p:sp>
      <p:sp>
        <p:nvSpPr>
          <p:cNvPr id="10301" name="Rectangle 72"/>
          <p:cNvSpPr>
            <a:spLocks noChangeArrowheads="1"/>
          </p:cNvSpPr>
          <p:nvPr/>
        </p:nvSpPr>
        <p:spPr bwMode="auto">
          <a:xfrm>
            <a:off x="7875482" y="5865813"/>
            <a:ext cx="21336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840" b="1">
                <a:solidFill>
                  <a:srgbClr val="000000"/>
                </a:solidFill>
                <a:latin typeface="Calibri" panose="020F0502020204030204" pitchFamily="34" charset="0"/>
              </a:rPr>
              <a:t>SR.</a:t>
            </a:r>
          </a:p>
          <a:p>
            <a:pPr algn="ctr"/>
            <a:r>
              <a:rPr lang="en-US" altLang="en-US" sz="840" b="1">
                <a:solidFill>
                  <a:srgbClr val="000000"/>
                </a:solidFill>
                <a:latin typeface="Calibri" panose="020F0502020204030204" pitchFamily="34" charset="0"/>
              </a:rPr>
              <a:t>NO.</a:t>
            </a:r>
          </a:p>
        </p:txBody>
      </p:sp>
      <p:sp>
        <p:nvSpPr>
          <p:cNvPr id="10302" name="Rectangle 73"/>
          <p:cNvSpPr>
            <a:spLocks noChangeArrowheads="1"/>
          </p:cNvSpPr>
          <p:nvPr/>
        </p:nvSpPr>
        <p:spPr bwMode="auto">
          <a:xfrm>
            <a:off x="8088842" y="5865813"/>
            <a:ext cx="42672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840" b="1">
                <a:solidFill>
                  <a:srgbClr val="000000"/>
                </a:solidFill>
                <a:latin typeface="Calibri" panose="020F0502020204030204" pitchFamily="34" charset="0"/>
              </a:rPr>
              <a:t>CELL</a:t>
            </a:r>
          </a:p>
        </p:txBody>
      </p:sp>
      <p:sp>
        <p:nvSpPr>
          <p:cNvPr id="10303" name="Rectangle 74"/>
          <p:cNvSpPr>
            <a:spLocks noChangeArrowheads="1"/>
          </p:cNvSpPr>
          <p:nvPr/>
        </p:nvSpPr>
        <p:spPr bwMode="auto">
          <a:xfrm>
            <a:off x="8515562" y="5865813"/>
            <a:ext cx="49784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840" b="1">
                <a:solidFill>
                  <a:srgbClr val="000000"/>
                </a:solidFill>
                <a:latin typeface="Calibri" panose="020F0502020204030204" pitchFamily="34" charset="0"/>
              </a:rPr>
              <a:t>TARGET</a:t>
            </a:r>
          </a:p>
        </p:txBody>
      </p:sp>
      <p:sp>
        <p:nvSpPr>
          <p:cNvPr id="10304" name="Rectangle 75"/>
          <p:cNvSpPr>
            <a:spLocks noChangeArrowheads="1"/>
          </p:cNvSpPr>
          <p:nvPr/>
        </p:nvSpPr>
        <p:spPr bwMode="auto">
          <a:xfrm>
            <a:off x="9013402" y="5865813"/>
            <a:ext cx="780838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840" b="1">
                <a:solidFill>
                  <a:srgbClr val="000000"/>
                </a:solidFill>
                <a:latin typeface="Calibri" panose="020F0502020204030204" pitchFamily="34" charset="0"/>
              </a:rPr>
              <a:t>RESPONSIBILITY</a:t>
            </a:r>
          </a:p>
        </p:txBody>
      </p:sp>
      <p:sp>
        <p:nvSpPr>
          <p:cNvPr id="10305" name="Rectangle 76"/>
          <p:cNvSpPr>
            <a:spLocks noChangeArrowheads="1"/>
          </p:cNvSpPr>
          <p:nvPr/>
        </p:nvSpPr>
        <p:spPr bwMode="auto">
          <a:xfrm>
            <a:off x="9794240" y="5865813"/>
            <a:ext cx="42672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840" b="1">
                <a:solidFill>
                  <a:srgbClr val="000000"/>
                </a:solidFill>
                <a:latin typeface="Calibri" panose="020F0502020204030204" pitchFamily="34" charset="0"/>
              </a:rPr>
              <a:t>STATUS</a:t>
            </a:r>
          </a:p>
        </p:txBody>
      </p:sp>
      <p:sp>
        <p:nvSpPr>
          <p:cNvPr id="6214" name="Rectangle 81"/>
          <p:cNvSpPr>
            <a:spLocks noChangeArrowheads="1"/>
          </p:cNvSpPr>
          <p:nvPr/>
        </p:nvSpPr>
        <p:spPr bwMode="auto">
          <a:xfrm>
            <a:off x="9723120" y="6094413"/>
            <a:ext cx="568960" cy="381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endParaRPr lang="en-US" altLang="en-US" sz="98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15" name="Rectangle 85"/>
          <p:cNvSpPr>
            <a:spLocks noChangeArrowheads="1"/>
          </p:cNvSpPr>
          <p:nvPr/>
        </p:nvSpPr>
        <p:spPr bwMode="auto">
          <a:xfrm>
            <a:off x="7875482" y="3276600"/>
            <a:ext cx="2345478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KAIZEN SUSTENANCE</a:t>
            </a:r>
          </a:p>
        </p:txBody>
      </p:sp>
      <p:sp>
        <p:nvSpPr>
          <p:cNvPr id="6216" name="Rectangle 105"/>
          <p:cNvSpPr>
            <a:spLocks noChangeArrowheads="1"/>
          </p:cNvSpPr>
          <p:nvPr/>
        </p:nvSpPr>
        <p:spPr bwMode="auto">
          <a:xfrm>
            <a:off x="1971040" y="152400"/>
            <a:ext cx="8249920" cy="6705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98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17" name="Line 83"/>
          <p:cNvSpPr>
            <a:spLocks noChangeShapeType="1"/>
          </p:cNvSpPr>
          <p:nvPr/>
        </p:nvSpPr>
        <p:spPr bwMode="auto">
          <a:xfrm>
            <a:off x="7733242" y="1979615"/>
            <a:ext cx="0" cy="268287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en-US" sz="98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19" name="Line 86"/>
          <p:cNvSpPr>
            <a:spLocks noChangeShapeType="1"/>
          </p:cNvSpPr>
          <p:nvPr/>
        </p:nvSpPr>
        <p:spPr bwMode="auto">
          <a:xfrm>
            <a:off x="7733242" y="1905001"/>
            <a:ext cx="0" cy="273050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en-US" sz="98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20" name="Line 87"/>
          <p:cNvSpPr>
            <a:spLocks noChangeShapeType="1"/>
          </p:cNvSpPr>
          <p:nvPr/>
        </p:nvSpPr>
        <p:spPr bwMode="auto">
          <a:xfrm>
            <a:off x="7733242" y="2152650"/>
            <a:ext cx="0" cy="762000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en-US" sz="98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21" name="Rectangle 78"/>
          <p:cNvSpPr>
            <a:spLocks noChangeArrowheads="1"/>
          </p:cNvSpPr>
          <p:nvPr/>
        </p:nvSpPr>
        <p:spPr bwMode="auto">
          <a:xfrm>
            <a:off x="8087360" y="6094413"/>
            <a:ext cx="426720" cy="381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endParaRPr lang="en-US" altLang="en-US" sz="98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22" name="Rectangle 78"/>
          <p:cNvSpPr>
            <a:spLocks noChangeArrowheads="1"/>
          </p:cNvSpPr>
          <p:nvPr/>
        </p:nvSpPr>
        <p:spPr bwMode="auto">
          <a:xfrm>
            <a:off x="7875482" y="6094413"/>
            <a:ext cx="21336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98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4" name="Rectangle 88"/>
          <p:cNvSpPr>
            <a:spLocks noChangeArrowheads="1"/>
          </p:cNvSpPr>
          <p:nvPr/>
        </p:nvSpPr>
        <p:spPr bwMode="auto">
          <a:xfrm>
            <a:off x="7875482" y="3581402"/>
            <a:ext cx="2345478" cy="1522413"/>
          </a:xfrm>
          <a:prstGeom prst="rect">
            <a:avLst/>
          </a:prstGeom>
          <a:noFill/>
          <a:ln>
            <a:solidFill>
              <a:schemeClr val="tx1"/>
            </a:solidFill>
          </a:ln>
          <a:extLst/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en-US" sz="980" b="1" dirty="0">
                <a:solidFill>
                  <a:srgbClr val="0000CC"/>
                </a:solidFill>
                <a:latin typeface="Calibri"/>
                <a:cs typeface="Arial" charset="0"/>
              </a:rPr>
              <a:t>WHAT TO DO:-  </a:t>
            </a:r>
            <a:r>
              <a:rPr lang="en-US" sz="980" b="1" dirty="0">
                <a:latin typeface="Calibri" pitchFamily="34" charset="0"/>
                <a:cs typeface="Calibri" pitchFamily="34" charset="0"/>
              </a:rPr>
              <a:t>N.A</a:t>
            </a:r>
          </a:p>
          <a:p>
            <a:pPr>
              <a:defRPr/>
            </a:pPr>
            <a:endParaRPr lang="en-US" sz="980" b="1" dirty="0">
              <a:solidFill>
                <a:srgbClr val="0000CC"/>
              </a:solidFill>
              <a:latin typeface="Calibri"/>
              <a:cs typeface="Arial" charset="0"/>
            </a:endParaRPr>
          </a:p>
          <a:p>
            <a:pPr>
              <a:spcBef>
                <a:spcPct val="20000"/>
              </a:spcBef>
              <a:defRPr/>
            </a:pPr>
            <a:r>
              <a:rPr lang="en-US" sz="980" b="1" dirty="0">
                <a:solidFill>
                  <a:srgbClr val="0000CC"/>
                </a:solidFill>
                <a:latin typeface="Calibri"/>
                <a:cs typeface="Arial" charset="0"/>
              </a:rPr>
              <a:t>HOW TO DO:-  </a:t>
            </a:r>
            <a:r>
              <a:rPr lang="en-US" sz="980" b="1" dirty="0">
                <a:latin typeface="Calibri" pitchFamily="34" charset="0"/>
                <a:cs typeface="Calibri" pitchFamily="34" charset="0"/>
              </a:rPr>
              <a:t>N.A</a:t>
            </a:r>
          </a:p>
          <a:p>
            <a:pPr>
              <a:defRPr/>
            </a:pPr>
            <a:endParaRPr lang="en-US" sz="980" dirty="0">
              <a:latin typeface="Arial" charset="0"/>
              <a:cs typeface="Arial" charset="0"/>
            </a:endParaRPr>
          </a:p>
        </p:txBody>
      </p:sp>
      <p:sp>
        <p:nvSpPr>
          <p:cNvPr id="6225" name="TextBox 4"/>
          <p:cNvSpPr txBox="1">
            <a:spLocks noChangeArrowheads="1"/>
          </p:cNvSpPr>
          <p:nvPr/>
        </p:nvSpPr>
        <p:spPr bwMode="auto">
          <a:xfrm>
            <a:off x="2932642" y="234952"/>
            <a:ext cx="380232" cy="243143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P15</a:t>
            </a:r>
          </a:p>
        </p:txBody>
      </p:sp>
      <p:sp>
        <p:nvSpPr>
          <p:cNvPr id="6228" name="Rounded Rectangle 95"/>
          <p:cNvSpPr>
            <a:spLocks noChangeArrowheads="1"/>
          </p:cNvSpPr>
          <p:nvPr/>
        </p:nvSpPr>
        <p:spPr bwMode="auto">
          <a:xfrm>
            <a:off x="7093162" y="1363663"/>
            <a:ext cx="782320" cy="269010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altLang="en-US" sz="98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After</a:t>
            </a:r>
          </a:p>
        </p:txBody>
      </p:sp>
      <p:sp>
        <p:nvSpPr>
          <p:cNvPr id="1106" name="Rectangle 82"/>
          <p:cNvSpPr>
            <a:spLocks noChangeArrowheads="1"/>
          </p:cNvSpPr>
          <p:nvPr/>
        </p:nvSpPr>
        <p:spPr bwMode="auto">
          <a:xfrm>
            <a:off x="1975485" y="4960938"/>
            <a:ext cx="2844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980" b="1" dirty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ROOT CAUSE :- </a:t>
            </a:r>
            <a:r>
              <a:rPr lang="en-US" sz="980" dirty="0">
                <a:latin typeface="Calibri" pitchFamily="34" charset="0"/>
                <a:cs typeface="Arial" charset="0"/>
              </a:rPr>
              <a:t>Low  &amp; High combination cycle time Product machine Arrangement in Lay Out.</a:t>
            </a:r>
          </a:p>
          <a:p>
            <a:pPr>
              <a:defRPr/>
            </a:pPr>
            <a:endParaRPr lang="en-US" altLang="en-US" sz="980" dirty="0">
              <a:latin typeface="Calibri" pitchFamily="34" charset="0"/>
              <a:cs typeface="Arial" charset="0"/>
            </a:endParaRPr>
          </a:p>
          <a:p>
            <a:pPr>
              <a:defRPr/>
            </a:pPr>
            <a:endParaRPr lang="en-US" altLang="en-US" sz="980" dirty="0">
              <a:latin typeface="Calibri" pitchFamily="34" charset="0"/>
              <a:cs typeface="Arial" charset="0"/>
            </a:endParaRPr>
          </a:p>
          <a:p>
            <a:pPr>
              <a:defRPr/>
            </a:pPr>
            <a:endParaRPr lang="en-US" altLang="en-US" sz="980" dirty="0">
              <a:latin typeface="Calibri" pitchFamily="34" charset="0"/>
              <a:cs typeface="Arial" charset="0"/>
            </a:endParaRPr>
          </a:p>
          <a:p>
            <a:pPr>
              <a:defRPr/>
            </a:pPr>
            <a:endParaRPr lang="en-US" altLang="en-US" sz="980" dirty="0">
              <a:latin typeface="Calibri" pitchFamily="34" charset="0"/>
              <a:cs typeface="Arial" charset="0"/>
            </a:endParaRPr>
          </a:p>
        </p:txBody>
      </p:sp>
      <p:sp>
        <p:nvSpPr>
          <p:cNvPr id="10318" name="Oval 3"/>
          <p:cNvSpPr>
            <a:spLocks noChangeArrowheads="1"/>
          </p:cNvSpPr>
          <p:nvPr/>
        </p:nvSpPr>
        <p:spPr bwMode="auto">
          <a:xfrm>
            <a:off x="2652607" y="1905001"/>
            <a:ext cx="463762" cy="519351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98" name="Rectangle 79"/>
          <p:cNvSpPr>
            <a:spLocks noChangeArrowheads="1"/>
          </p:cNvSpPr>
          <p:nvPr/>
        </p:nvSpPr>
        <p:spPr bwMode="auto">
          <a:xfrm>
            <a:off x="7875482" y="6096000"/>
            <a:ext cx="211878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98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0" name="Rectangle 73"/>
          <p:cNvSpPr>
            <a:spLocks noChangeArrowheads="1"/>
          </p:cNvSpPr>
          <p:nvPr/>
        </p:nvSpPr>
        <p:spPr bwMode="auto">
          <a:xfrm>
            <a:off x="7875482" y="6096000"/>
            <a:ext cx="21336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1</a:t>
            </a:r>
          </a:p>
        </p:txBody>
      </p:sp>
      <p:sp>
        <p:nvSpPr>
          <p:cNvPr id="103" name="Rectangle 73"/>
          <p:cNvSpPr>
            <a:spLocks noChangeArrowheads="1"/>
          </p:cNvSpPr>
          <p:nvPr/>
        </p:nvSpPr>
        <p:spPr bwMode="auto">
          <a:xfrm>
            <a:off x="9794240" y="6096002"/>
            <a:ext cx="426720" cy="3794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98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0" name="Rectangle 73"/>
          <p:cNvSpPr>
            <a:spLocks noChangeArrowheads="1"/>
          </p:cNvSpPr>
          <p:nvPr/>
        </p:nvSpPr>
        <p:spPr bwMode="auto">
          <a:xfrm>
            <a:off x="9794240" y="6096002"/>
            <a:ext cx="426720" cy="377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Comple</a:t>
            </a:r>
          </a:p>
          <a:p>
            <a:pPr algn="ctr">
              <a:defRPr/>
            </a:pPr>
            <a:r>
              <a:rPr lang="en-US" altLang="en-US" sz="980" b="1" dirty="0" err="1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te</a:t>
            </a: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.</a:t>
            </a:r>
          </a:p>
        </p:txBody>
      </p:sp>
      <p:sp>
        <p:nvSpPr>
          <p:cNvPr id="10323" name="Oval 2"/>
          <p:cNvSpPr>
            <a:spLocks noChangeArrowheads="1"/>
          </p:cNvSpPr>
          <p:nvPr/>
        </p:nvSpPr>
        <p:spPr bwMode="auto">
          <a:xfrm>
            <a:off x="2397762" y="2112965"/>
            <a:ext cx="254847" cy="519351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10324" name="Oval 3"/>
          <p:cNvSpPr>
            <a:spLocks noChangeArrowheads="1"/>
          </p:cNvSpPr>
          <p:nvPr/>
        </p:nvSpPr>
        <p:spPr bwMode="auto">
          <a:xfrm>
            <a:off x="5882642" y="2276476"/>
            <a:ext cx="485987" cy="519351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10325" name="Oval 5"/>
          <p:cNvSpPr>
            <a:spLocks noChangeArrowheads="1"/>
          </p:cNvSpPr>
          <p:nvPr/>
        </p:nvSpPr>
        <p:spPr bwMode="auto">
          <a:xfrm>
            <a:off x="5313683" y="2276476"/>
            <a:ext cx="963083" cy="519351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115" name="Rectangle 47"/>
          <p:cNvSpPr>
            <a:spLocks noChangeArrowheads="1"/>
          </p:cNvSpPr>
          <p:nvPr/>
        </p:nvSpPr>
        <p:spPr bwMode="auto">
          <a:xfrm>
            <a:off x="7875482" y="1752600"/>
            <a:ext cx="120904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KAIZEN FINISH</a:t>
            </a:r>
          </a:p>
        </p:txBody>
      </p:sp>
      <p:cxnSp>
        <p:nvCxnSpPr>
          <p:cNvPr id="10327" name="Straight Connector 7"/>
          <p:cNvCxnSpPr>
            <a:cxnSpLocks noChangeShapeType="1"/>
          </p:cNvCxnSpPr>
          <p:nvPr/>
        </p:nvCxnSpPr>
        <p:spPr bwMode="auto">
          <a:xfrm>
            <a:off x="2757805" y="1979615"/>
            <a:ext cx="0" cy="8397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cxnSp>
        <p:nvCxnSpPr>
          <p:cNvPr id="10328" name="Straight Connector 12"/>
          <p:cNvCxnSpPr>
            <a:cxnSpLocks noChangeShapeType="1"/>
          </p:cNvCxnSpPr>
          <p:nvPr/>
        </p:nvCxnSpPr>
        <p:spPr bwMode="auto">
          <a:xfrm>
            <a:off x="5029200" y="2590802"/>
            <a:ext cx="0" cy="785813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sp>
        <p:nvSpPr>
          <p:cNvPr id="10329" name="Rounded Rectangle 15"/>
          <p:cNvSpPr>
            <a:spLocks noChangeArrowheads="1"/>
          </p:cNvSpPr>
          <p:nvPr/>
        </p:nvSpPr>
        <p:spPr bwMode="auto">
          <a:xfrm>
            <a:off x="5100320" y="2738439"/>
            <a:ext cx="213360" cy="387191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cxnSp>
        <p:nvCxnSpPr>
          <p:cNvPr id="10330" name="Straight Arrow Connector 17"/>
          <p:cNvCxnSpPr>
            <a:cxnSpLocks noChangeShapeType="1"/>
          </p:cNvCxnSpPr>
          <p:nvPr/>
        </p:nvCxnSpPr>
        <p:spPr bwMode="auto">
          <a:xfrm>
            <a:off x="5086985" y="2590800"/>
            <a:ext cx="0" cy="685800"/>
          </a:xfrm>
          <a:prstGeom prst="straightConnector1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 type="arrow" w="med" len="med"/>
              </a14:hiddenLine>
            </a:ext>
          </a:extLst>
        </p:spPr>
      </p:cxnSp>
      <p:cxnSp>
        <p:nvCxnSpPr>
          <p:cNvPr id="10331" name="Straight Connector 30"/>
          <p:cNvCxnSpPr>
            <a:cxnSpLocks noChangeShapeType="1"/>
            <a:endCxn id="10329" idx="2"/>
          </p:cNvCxnSpPr>
          <p:nvPr/>
        </p:nvCxnSpPr>
        <p:spPr bwMode="auto">
          <a:xfrm>
            <a:off x="5100320" y="2590801"/>
            <a:ext cx="106680" cy="534829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sp>
        <p:nvSpPr>
          <p:cNvPr id="10332" name="Oval 5"/>
          <p:cNvSpPr>
            <a:spLocks noChangeArrowheads="1"/>
          </p:cNvSpPr>
          <p:nvPr/>
        </p:nvSpPr>
        <p:spPr bwMode="auto">
          <a:xfrm>
            <a:off x="2184403" y="2057401"/>
            <a:ext cx="518583" cy="519351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10333" name="Oval 6"/>
          <p:cNvSpPr>
            <a:spLocks noChangeArrowheads="1"/>
          </p:cNvSpPr>
          <p:nvPr/>
        </p:nvSpPr>
        <p:spPr bwMode="auto">
          <a:xfrm>
            <a:off x="2113281" y="2152651"/>
            <a:ext cx="771949" cy="519351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106" name="Rectangle 73"/>
          <p:cNvSpPr>
            <a:spLocks noChangeArrowheads="1"/>
          </p:cNvSpPr>
          <p:nvPr/>
        </p:nvSpPr>
        <p:spPr bwMode="auto">
          <a:xfrm>
            <a:off x="8088842" y="6094415"/>
            <a:ext cx="426720" cy="377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All 04</a:t>
            </a:r>
          </a:p>
          <a:p>
            <a:pPr algn="ctr"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FRD</a:t>
            </a:r>
          </a:p>
        </p:txBody>
      </p:sp>
      <p:sp>
        <p:nvSpPr>
          <p:cNvPr id="107" name="Rectangle 73"/>
          <p:cNvSpPr>
            <a:spLocks noChangeArrowheads="1"/>
          </p:cNvSpPr>
          <p:nvPr/>
        </p:nvSpPr>
        <p:spPr bwMode="auto">
          <a:xfrm>
            <a:off x="8522971" y="6094415"/>
            <a:ext cx="490432" cy="377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15.5.16</a:t>
            </a:r>
          </a:p>
        </p:txBody>
      </p:sp>
      <p:sp>
        <p:nvSpPr>
          <p:cNvPr id="108" name="Rectangle 73"/>
          <p:cNvSpPr>
            <a:spLocks noChangeArrowheads="1"/>
          </p:cNvSpPr>
          <p:nvPr/>
        </p:nvSpPr>
        <p:spPr bwMode="auto">
          <a:xfrm>
            <a:off x="9013402" y="6099177"/>
            <a:ext cx="780838" cy="377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SC</a:t>
            </a:r>
          </a:p>
        </p:txBody>
      </p:sp>
      <p:sp>
        <p:nvSpPr>
          <p:cNvPr id="10337" name="Rectangle 48"/>
          <p:cNvSpPr>
            <a:spLocks noChangeArrowheads="1"/>
          </p:cNvSpPr>
          <p:nvPr/>
        </p:nvSpPr>
        <p:spPr bwMode="auto">
          <a:xfrm>
            <a:off x="9084522" y="1295400"/>
            <a:ext cx="1136438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840">
                <a:solidFill>
                  <a:srgbClr val="000000"/>
                </a:solidFill>
                <a:latin typeface="Calibri" panose="020F0502020204030204" pitchFamily="34" charset="0"/>
              </a:rPr>
              <a:t>1operator for 2machine</a:t>
            </a:r>
          </a:p>
        </p:txBody>
      </p:sp>
      <p:pic>
        <p:nvPicPr>
          <p:cNvPr id="10338" name="Picture 100" descr="C:\Users\prod108\Desktop\Photo April-2016 to June-2016\20160804_15293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546" t="4630" r="9143" b="24384"/>
          <a:stretch>
            <a:fillRect/>
          </a:stretch>
        </p:blipFill>
        <p:spPr bwMode="auto">
          <a:xfrm>
            <a:off x="3206750" y="2112964"/>
            <a:ext cx="1537970" cy="141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9" name="Picture 101" descr="C:\Users\prod108\Desktop\Photo April-2016 to June-2016\20160804_153013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9880"/>
          <a:stretch>
            <a:fillRect/>
          </a:stretch>
        </p:blipFill>
        <p:spPr bwMode="auto">
          <a:xfrm>
            <a:off x="2003639" y="2087563"/>
            <a:ext cx="1620943" cy="144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1" name="Rectangle 55"/>
          <p:cNvSpPr>
            <a:spLocks noChangeArrowheads="1"/>
          </p:cNvSpPr>
          <p:nvPr/>
        </p:nvSpPr>
        <p:spPr bwMode="auto">
          <a:xfrm>
            <a:off x="7875482" y="2514600"/>
            <a:ext cx="2345478" cy="2238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alt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BENEFITS :-</a:t>
            </a:r>
          </a:p>
        </p:txBody>
      </p:sp>
      <p:sp>
        <p:nvSpPr>
          <p:cNvPr id="2" name="Rectangle 1"/>
          <p:cNvSpPr/>
          <p:nvPr/>
        </p:nvSpPr>
        <p:spPr>
          <a:xfrm>
            <a:off x="1996202" y="3313571"/>
            <a:ext cx="1122422" cy="207301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747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charset="0"/>
                <a:cs typeface="Arial" charset="0"/>
              </a:rPr>
              <a:t>Brother machine</a:t>
            </a:r>
          </a:p>
        </p:txBody>
      </p:sp>
      <p:sp>
        <p:nvSpPr>
          <p:cNvPr id="105" name="Rectangle 104"/>
          <p:cNvSpPr/>
          <p:nvPr/>
        </p:nvSpPr>
        <p:spPr>
          <a:xfrm>
            <a:off x="3876435" y="3313571"/>
            <a:ext cx="851515" cy="207301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747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charset="0"/>
                <a:cs typeface="Arial" charset="0"/>
              </a:rPr>
              <a:t>FRD machine</a:t>
            </a:r>
          </a:p>
        </p:txBody>
      </p:sp>
      <p:sp>
        <p:nvSpPr>
          <p:cNvPr id="109" name="Rectangle 108"/>
          <p:cNvSpPr/>
          <p:nvPr/>
        </p:nvSpPr>
        <p:spPr>
          <a:xfrm>
            <a:off x="4901008" y="3381833"/>
            <a:ext cx="851515" cy="207301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747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charset="0"/>
                <a:cs typeface="Arial" charset="0"/>
              </a:rPr>
              <a:t>FRD machine</a:t>
            </a:r>
          </a:p>
        </p:txBody>
      </p:sp>
      <p:pic>
        <p:nvPicPr>
          <p:cNvPr id="10344" name="Picture 9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6803" y="1695452"/>
            <a:ext cx="1244600" cy="1901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74857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288</Words>
  <Application>Microsoft Office PowerPoint</Application>
  <PresentationFormat>Widescreen</PresentationFormat>
  <Paragraphs>90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Shrikant Kulkarni</dc:creator>
  <cp:lastModifiedBy>Shrikant Kulkarni</cp:lastModifiedBy>
  <cp:revision>1</cp:revision>
  <dcterms:created xsi:type="dcterms:W3CDTF">2016-10-25T06:59:53Z</dcterms:created>
  <dcterms:modified xsi:type="dcterms:W3CDTF">2016-10-25T07:00:05Z</dcterms:modified>
</cp:coreProperties>
</file>